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1"/>
  </p:notesMasterIdLst>
  <p:sldIdLst>
    <p:sldId id="257" r:id="rId2"/>
    <p:sldId id="305" r:id="rId3"/>
    <p:sldId id="259" r:id="rId4"/>
    <p:sldId id="260" r:id="rId5"/>
    <p:sldId id="263" r:id="rId6"/>
    <p:sldId id="262" r:id="rId7"/>
    <p:sldId id="261" r:id="rId8"/>
    <p:sldId id="266" r:id="rId9"/>
    <p:sldId id="264" r:id="rId10"/>
    <p:sldId id="265" r:id="rId11"/>
    <p:sldId id="267" r:id="rId12"/>
    <p:sldId id="292" r:id="rId13"/>
    <p:sldId id="269" r:id="rId14"/>
    <p:sldId id="293" r:id="rId15"/>
    <p:sldId id="271" r:id="rId16"/>
    <p:sldId id="302" r:id="rId17"/>
    <p:sldId id="300" r:id="rId18"/>
    <p:sldId id="301" r:id="rId19"/>
    <p:sldId id="303" r:id="rId20"/>
    <p:sldId id="304" r:id="rId21"/>
    <p:sldId id="306" r:id="rId22"/>
    <p:sldId id="289" r:id="rId23"/>
    <p:sldId id="288" r:id="rId24"/>
    <p:sldId id="287" r:id="rId25"/>
    <p:sldId id="286" r:id="rId26"/>
    <p:sldId id="294" r:id="rId27"/>
    <p:sldId id="290" r:id="rId28"/>
    <p:sldId id="299" r:id="rId29"/>
    <p:sldId id="278" r:id="rId30"/>
    <p:sldId id="279" r:id="rId31"/>
    <p:sldId id="297" r:id="rId32"/>
    <p:sldId id="280" r:id="rId33"/>
    <p:sldId id="281" r:id="rId34"/>
    <p:sldId id="291" r:id="rId35"/>
    <p:sldId id="307" r:id="rId36"/>
    <p:sldId id="282" r:id="rId37"/>
    <p:sldId id="283" r:id="rId38"/>
    <p:sldId id="284" r:id="rId39"/>
    <p:sldId id="298" r:id="rId4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54" d="100"/>
          <a:sy n="154" d="100"/>
        </p:scale>
        <p:origin x="206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asesContou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825" y="1988840"/>
            <a:ext cx="4000115" cy="31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651945"/>
            <a:ext cx="4393725" cy="2145207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421136" cy="45061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assurance with qualitative and quantitative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Extensive verification</a:t>
            </a:r>
            <a:r>
              <a:rPr lang="sl-SI" dirty="0"/>
              <a:t>, with over </a:t>
            </a:r>
            <a:r>
              <a:rPr lang="en-US" dirty="0"/>
              <a:t>1000 deformable image registrations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Quality Assurance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59" y="2780928"/>
            <a:ext cx="562004" cy="1889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5006" y="494116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Jacobian map of vector field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2552181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102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  <a:r>
              <a:rPr lang="sl-SI" dirty="0"/>
              <a:t> (each tumor 1 x 24 Gy)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LEM IV biological model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2" y="1916832"/>
            <a:ext cx="4373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2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Dose to Tumors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601853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158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- Example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3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Dose to Critical Organs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115511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18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0550413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Dose to Critical Organs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786675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0651380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Multiple Tumors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669674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</a:t>
            </a:r>
            <a:r>
              <a:rPr lang="sl-SI" dirty="0"/>
              <a:t>4</a:t>
            </a:r>
            <a:r>
              <a:rPr lang="en-US" dirty="0"/>
              <a:t> tumors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volume: 4.1 cm</a:t>
            </a:r>
            <a:r>
              <a:rPr lang="sl-SI" baseline="30000" dirty="0"/>
              <a:t>3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Several critical organs in close vicinity to the tumor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Multiple Tumors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escalation for 3 patients to 1 x 24Gy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689" y="2348880"/>
            <a:ext cx="4283543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72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9752" y="2348880"/>
            <a:ext cx="4320128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339752" y="5085184"/>
            <a:ext cx="4320128" cy="190754"/>
          </a:xfrm>
          <a:prstGeom prst="rect">
            <a:avLst/>
          </a:prstGeom>
          <a:solidFill>
            <a:schemeClr val="accent6">
              <a:lumMod val="40000"/>
              <a:lumOff val="60000"/>
              <a:alpha val="1882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Multiple Tumors – Dose to Critical Organs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Figure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598156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708920"/>
            <a:ext cx="4030036" cy="20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Normal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Multiple Tumors Lung Cancer Patients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7610689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the same dose to tumors as SBRT,</a:t>
            </a:r>
          </a:p>
          <a:p>
            <a:pPr marL="0" indent="0"/>
            <a:r>
              <a:rPr lang="sl-SI" dirty="0"/>
              <a:t>     while depositing significantely less dose to normal tissue.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b="1" dirty="0"/>
              <a:t>PT should be considered as a treamtent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(RTOG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/>
              <a:t>Löwe?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205175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2592288" cy="8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Thank you for your attention.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93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03612" y="1700808"/>
            <a:ext cx="24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LEGENDA!</a:t>
            </a:r>
          </a:p>
        </p:txBody>
      </p:sp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</p:spTree>
    <p:extLst>
      <p:ext uri="{BB962C8B-B14F-4D97-AF65-F5344CB8AC3E}">
        <p14:creationId xmlns:p14="http://schemas.microsoft.com/office/powerpoint/2010/main" val="907414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8" y="1628800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6480811" y="4731362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</p:spTree>
    <p:extLst>
      <p:ext uri="{BB962C8B-B14F-4D97-AF65-F5344CB8AC3E}">
        <p14:creationId xmlns:p14="http://schemas.microsoft.com/office/powerpoint/2010/main" val="386763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577</Words>
  <Application>Microsoft Office PowerPoint</Application>
  <PresentationFormat>On-screen Show (4:3)</PresentationFormat>
  <Paragraphs>146</Paragraphs>
  <Slides>39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Microsoft YaHei</vt:lpstr>
      <vt:lpstr>Arial</vt:lpstr>
      <vt:lpstr>Calibri</vt:lpstr>
      <vt:lpstr>Tahoma</vt:lpstr>
      <vt:lpstr>Wingdings</vt:lpstr>
      <vt:lpstr>Präsentationsvorlage_BWL9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Introduction</vt:lpstr>
      <vt:lpstr>Introduction</vt:lpstr>
      <vt:lpstr>Introduction</vt:lpstr>
      <vt:lpstr>Introduction</vt:lpstr>
      <vt:lpstr>Introduction</vt:lpstr>
      <vt:lpstr>Deformable Image Registration</vt:lpstr>
      <vt:lpstr>Deformable Image Registration Quality Assurance</vt:lpstr>
      <vt:lpstr>Outline</vt:lpstr>
      <vt:lpstr>Patient Data</vt:lpstr>
      <vt:lpstr>Patient Data – Normal Cases</vt:lpstr>
      <vt:lpstr>Patient Data – Normal Cases</vt:lpstr>
      <vt:lpstr>Normal cases – Dose to Tumors</vt:lpstr>
      <vt:lpstr>Normal Cases - Example</vt:lpstr>
      <vt:lpstr>Normal Cases - Example</vt:lpstr>
      <vt:lpstr>Normal Cases- Dose to Critical Organs</vt:lpstr>
      <vt:lpstr>Normal Cases- Dose to Critical Organs</vt:lpstr>
      <vt:lpstr>Outline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 – Multiple Tumors</vt:lpstr>
      <vt:lpstr>Patient Data – Multiple Tumors</vt:lpstr>
      <vt:lpstr>Multiple Tumors – Dose to the Tumors</vt:lpstr>
      <vt:lpstr>Multiple Tumors - Example</vt:lpstr>
      <vt:lpstr>Multiple Tumors – Dose to the Tumors</vt:lpstr>
      <vt:lpstr>Multiple Tumors - Example</vt:lpstr>
      <vt:lpstr>Multiple Tumors – Dose to Critical Organs</vt:lpstr>
      <vt:lpstr>Complex Cases – dose escalation</vt:lpstr>
      <vt:lpstr>Clinical Trial RTOG 0617</vt:lpstr>
      <vt:lpstr>Outline</vt:lpstr>
      <vt:lpstr>Conclusions</vt:lpstr>
      <vt:lpstr>Outlook</vt:lpstr>
      <vt:lpstr>Acknowledgments</vt:lpstr>
      <vt:lpstr>Thank you for your attention.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184</cp:revision>
  <dcterms:created xsi:type="dcterms:W3CDTF">2013-05-10T13:39:42Z</dcterms:created>
  <dcterms:modified xsi:type="dcterms:W3CDTF">2016-06-17T19:56:42Z</dcterms:modified>
</cp:coreProperties>
</file>